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377" r:id="rId4"/>
    <p:sldId id="382" r:id="rId5"/>
    <p:sldId id="383" r:id="rId6"/>
    <p:sldId id="384" r:id="rId7"/>
    <p:sldId id="385" r:id="rId8"/>
    <p:sldId id="386" r:id="rId9"/>
    <p:sldId id="387" r:id="rId10"/>
    <p:sldId id="388" r:id="rId11"/>
    <p:sldId id="389" r:id="rId12"/>
    <p:sldId id="390" r:id="rId13"/>
    <p:sldId id="391" r:id="rId14"/>
    <p:sldId id="392" r:id="rId15"/>
    <p:sldId id="393" r:id="rId16"/>
    <p:sldId id="394" r:id="rId17"/>
    <p:sldId id="381" r:id="rId18"/>
  </p:sldIdLst>
  <p:sldSz cx="12192000" cy="6858000"/>
  <p:notesSz cx="7104063" cy="10234613"/>
  <p:embeddedFontLst>
    <p:embeddedFont>
      <p:font typeface="Noto Sans KR SemiBold" panose="020B0200000000000000" pitchFamily="50" charset="-127"/>
      <p:bold r:id="rId20"/>
    </p:embeddedFont>
    <p:embeddedFont>
      <p:font typeface="Pretendard Black" panose="02000A03000000020004" pitchFamily="50" charset="-127"/>
      <p:bold r:id="rId21"/>
    </p:embeddedFont>
    <p:embeddedFont>
      <p:font typeface="Pretendard ExtraLight" panose="02000303000000020004" pitchFamily="50" charset="-127"/>
      <p:regular r:id="rId22"/>
    </p:embeddedFont>
    <p:embeddedFont>
      <p:font typeface="Pretendard Light" panose="02000403000000020004" pitchFamily="50" charset="-127"/>
      <p:regular r:id="rId23"/>
    </p:embeddedFont>
    <p:embeddedFont>
      <p:font typeface="Pretendard Medium" panose="02000603000000020004" pitchFamily="50" charset="-127"/>
      <p:regular r:id="rId24"/>
    </p:embeddedFont>
    <p:embeddedFont>
      <p:font typeface="Pretendard SemiBold" panose="02000703000000020004" pitchFamily="50" charset="-127"/>
      <p:bold r:id="rId25"/>
    </p:embeddedFont>
    <p:embeddedFont>
      <p:font typeface="Pretendard Variable Medium" panose="02000003000000020004" pitchFamily="2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206E"/>
    <a:srgbClr val="215F9A"/>
    <a:srgbClr val="C04F15"/>
    <a:srgbClr val="B19C1B"/>
    <a:srgbClr val="F2CFEE"/>
    <a:srgbClr val="7A4D74"/>
    <a:srgbClr val="FFFFFF"/>
    <a:srgbClr val="FAD990"/>
    <a:srgbClr val="DE4A4A"/>
    <a:srgbClr val="C2F1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63" autoAdjust="0"/>
    <p:restoredTop sz="88727" autoAdjust="0"/>
  </p:normalViewPr>
  <p:slideViewPr>
    <p:cSldViewPr snapToGrid="0">
      <p:cViewPr varScale="1">
        <p:scale>
          <a:sx n="96" d="100"/>
          <a:sy n="96" d="100"/>
        </p:scale>
        <p:origin x="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5D66FF03-1276-4505-930E-C8FBAA71DABC}" type="datetimeFigureOut">
              <a:rPr lang="ko-KR" altLang="en-US" smtClean="0"/>
              <a:t>2026-01-11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9780AB46-78CE-475F-96A2-18E29A869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513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31A424-DFB9-7F02-C7B9-1BF1C3BFB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E1878FA-1353-4605-7DE0-595B4AE806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AF4072-AAC1-A3B0-AA27-9587544EA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5FB499-94C5-5F09-5E81-1AE0E19BF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F89B4D-EE31-2B47-DF9C-6D500A486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874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F47440-85D1-350B-9C21-94038F780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305B06-5EBE-366C-E353-318812611B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E576A2-FEC7-A625-9952-C1E135707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DCF8CE-7918-5EEF-452C-1C48BDB11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9F56FC-9D8C-E725-57A8-3D85E4253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395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84A28F1-48ED-37BC-C610-3FEA6F9A1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52794B5-058B-DDF7-E0A2-9B64FC014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C34007-C567-A7F5-7CDF-369321395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073040-522E-1C8E-21A7-FCD9030A8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356D79-0049-4B80-52E1-8DAD8B8AB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909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5074D99-D815-D8D9-3C38-E2028A4C687E}"/>
              </a:ext>
            </a:extLst>
          </p:cNvPr>
          <p:cNvGrpSpPr/>
          <p:nvPr userDrawn="1"/>
        </p:nvGrpSpPr>
        <p:grpSpPr>
          <a:xfrm>
            <a:off x="-5092" y="0"/>
            <a:ext cx="12202184" cy="6867305"/>
            <a:chOff x="-5092" y="0"/>
            <a:chExt cx="12202184" cy="686730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A2D9CDE0-B178-6818-A676-AC8CE6160A2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/>
            </a:blip>
            <a:srcRect r="45698" b="41952"/>
            <a:stretch>
              <a:fillRect/>
            </a:stretch>
          </p:blipFill>
          <p:spPr>
            <a:xfrm>
              <a:off x="0" y="1"/>
              <a:ext cx="2147977" cy="229611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2F805478-9E0A-F1CC-6300-FC260FBB9E4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/>
            </a:blip>
            <a:srcRect r="45698" b="41952"/>
            <a:stretch>
              <a:fillRect/>
            </a:stretch>
          </p:blipFill>
          <p:spPr>
            <a:xfrm rot="10800000">
              <a:off x="10886536" y="5457060"/>
              <a:ext cx="1310556" cy="1400939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8BDDC4B-3E60-BA2A-22C5-504A4E34D306}"/>
                </a:ext>
              </a:extLst>
            </p:cNvPr>
            <p:cNvSpPr/>
            <p:nvPr userDrawn="1"/>
          </p:nvSpPr>
          <p:spPr>
            <a:xfrm>
              <a:off x="7451006" y="3632399"/>
              <a:ext cx="4740994" cy="3234906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D7C7DD4-4404-1396-3C20-B31A3F6DB053}"/>
                </a:ext>
              </a:extLst>
            </p:cNvPr>
            <p:cNvSpPr/>
            <p:nvPr userDrawn="1"/>
          </p:nvSpPr>
          <p:spPr>
            <a:xfrm>
              <a:off x="-5092" y="0"/>
              <a:ext cx="4740994" cy="3234906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038A7BB1-4CBE-9E97-9E6D-D6DB60777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E9733C-2739-F315-793E-CF211DEB2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1pPr>
            <a:lvl2pPr>
              <a:defRPr>
                <a:solidFill>
                  <a:schemeClr val="tx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2pPr>
            <a:lvl3pPr>
              <a:defRPr>
                <a:solidFill>
                  <a:schemeClr val="tx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3pPr>
            <a:lvl4pPr>
              <a:defRPr>
                <a:solidFill>
                  <a:schemeClr val="tx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4pPr>
            <a:lvl5pPr>
              <a:defRPr>
                <a:solidFill>
                  <a:schemeClr val="tx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3BB8FF-CE09-9D29-DD6C-D8BC25BBD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B2916E-78E0-49E4-6A78-3EFC366F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360872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1pPr>
          </a:lstStyle>
          <a:p>
            <a:endParaRPr lang="ko-KR" altLang="en-US"/>
          </a:p>
        </p:txBody>
      </p:sp>
      <p:pic>
        <p:nvPicPr>
          <p:cNvPr id="7" name="그림 6" descr="폰트, 그래픽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91F415B-C0A0-EF73-561C-382AADBE4DE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56" y="6470012"/>
            <a:ext cx="797746" cy="25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49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D6953-BD91-D805-CF3C-3933434F2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AB9E8E-2DF8-C35C-F451-700E6F8C6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9B3F18-5B7E-9BF0-AFAE-AF395C55B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378698-9DA8-8AC5-34DC-18C0744AB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32C088-5C6F-14D7-33F3-E560261D3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001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712F39-F43E-A316-F016-C4D4E20A2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89B61A-AB14-CEEA-1A08-4DC524A927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CEEFDA-FCE8-1A19-0C12-AF855D43E0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CC23E9-3DF8-7F35-8223-3B15A3115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E7122A-07AA-6D8C-0AE3-4CC426A74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55445E-2174-CE7F-F673-106091902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657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74A9D5-335B-8EA2-A1A3-2A9CB765C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489920-D579-A56C-48BB-6C5AD196B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CA67B7-556A-79CD-593A-D5AFE540E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794582-E004-857B-799A-6A6DCDEC20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E47722-4536-EF6F-DE86-54A920DB5A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8FBB39E-A8E6-3C6D-5596-14BEABB3B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A7E3AAE-4374-C4CB-5481-BFDA9E665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2EC149B-0B47-BEE0-3321-7D51568E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11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A3D738-0D75-FE31-CC2C-DF97AAC67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001841E-B8D7-70F9-B1C8-9389EBC5D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EB8A1C-43DC-09E1-934E-B0D19B7B9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D3CE2E-A8E9-67C8-CA09-EDC63EAF3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2571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7B484CB-0886-ACFB-8107-6956E9912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F9E69A3-5ED1-33B8-3CDE-8B129081B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532D3F9-C85E-AD9D-218F-49AE9DFD4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859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4A345F-FC3A-EEE0-1FC9-54B330D8A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EB0FD-C5F1-7895-8CDC-9575801EA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1ADD03-238E-38AB-F084-AE18D8A15E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1D5BAC-AE29-7F12-B7D6-C28E3792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89A977-EF53-EE41-AB6D-5FCE0A87E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DFD99B-B7AF-0008-E2E5-B4E67EA0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860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38AE4B-1488-B34B-13D5-018F789E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D2A9957-5602-8B63-088E-BB3E492C77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BDF5B8-E713-B293-D559-4634AD1F8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BD194F-C678-845D-6E2E-8CADB925A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C4786A-86FD-D12F-BF3D-D95A65044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D0A6EE-43AA-0522-FE5A-9E71882D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979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A0543D3-3A30-A306-75B2-EBBA39303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CF55DD-59CC-E0D7-B6F1-BC1474184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113652-9115-DDD8-06D5-D00E80B5B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04C03F-60BC-0082-DC52-C476F17AD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5894D7-6B32-2DF8-5A3E-CC3BC97BE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B44D8B-7909-4A7F-B81F-069AED5DF510}" type="slidenum">
              <a:rPr lang="ko-KR" altLang="en-US" smtClean="0"/>
              <a:pPr/>
              <a:t>‹#›</a:t>
            </a:fld>
            <a:r>
              <a:rPr lang="en-US" altLang="ko-KR"/>
              <a:t>/74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557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C9C039B-2E89-5FAC-72E3-64760712B6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5698" b="41952"/>
          <a:stretch>
            <a:fillRect/>
          </a:stretch>
        </p:blipFill>
        <p:spPr>
          <a:xfrm>
            <a:off x="-5093" y="-9728"/>
            <a:ext cx="3724072" cy="398090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A97BE127-ECBF-552B-C723-A02BFA18DB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5698" b="41952"/>
          <a:stretch>
            <a:fillRect/>
          </a:stretch>
        </p:blipFill>
        <p:spPr>
          <a:xfrm rot="10800000">
            <a:off x="8473020" y="2886823"/>
            <a:ext cx="3724072" cy="3980905"/>
          </a:xfrm>
          <a:prstGeom prst="rect">
            <a:avLst/>
          </a:prstGeom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1E98EFF6-D0EC-6802-D219-02B84DACD0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8907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pPr>
              <a:lnSpc>
                <a:spcPct val="100000"/>
              </a:lnSpc>
            </a:pPr>
            <a:r>
              <a:rPr lang="en-US" altLang="ko-KR" sz="480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1</a:t>
            </a:r>
            <a:r>
              <a:rPr lang="ko-KR" altLang="en-US" sz="480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차 발표</a:t>
            </a:r>
          </a:p>
        </p:txBody>
      </p:sp>
      <p:pic>
        <p:nvPicPr>
          <p:cNvPr id="8" name="그림 7" descr="폰트, 그래픽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F123D59-9CA5-7AD3-A94A-86201C84C3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56" y="6470012"/>
            <a:ext cx="797746" cy="251463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4D17C1A-5184-F135-A201-3493D467CB64}"/>
              </a:ext>
            </a:extLst>
          </p:cNvPr>
          <p:cNvCxnSpPr>
            <a:cxnSpLocks/>
          </p:cNvCxnSpPr>
          <p:nvPr/>
        </p:nvCxnSpPr>
        <p:spPr>
          <a:xfrm>
            <a:off x="1450700" y="3918528"/>
            <a:ext cx="92905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3DEBF0E-20E0-5D67-CA6F-AD73F9B6231F}"/>
              </a:ext>
            </a:extLst>
          </p:cNvPr>
          <p:cNvSpPr txBox="1"/>
          <p:nvPr/>
        </p:nvSpPr>
        <p:spPr>
          <a:xfrm>
            <a:off x="5025842" y="5068896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s-E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2021112463 </a:t>
            </a:r>
            <a:r>
              <a:rPr lang="ko-KR" altLang="en-US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  <a:endParaRPr lang="es-ES" altLang="ko-KR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0283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950502-EB67-C773-9B49-D3D252C9D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75371183-57F0-AD7E-D7D8-CA61BB0F6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Reset &amp; Base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설정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DEE8B35-9757-B9A5-42C8-0EF24C7295D1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AC2F7212-12E1-3DBC-463C-77EB966D005A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style.css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0EC01EE-D72A-7435-DCC5-CD0F022160CA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7E2F8602-073D-F8E4-869A-58A605B7EDDE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48B470-9479-4034-9266-15E34CEAB109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브라우저 기본 스타일 차이를 제거하고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(Reset)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레이아웃 계산을 통일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기본 폰트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줄간격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색을 먼저 고정해서 전체 톤을 일관되게 유지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앵커 이동 시 부드러운 스크롤로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UX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개선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9E78858C-38E9-5FE1-2B92-016FA96DD4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AA664F37-6AED-1528-865F-822668D3C75F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99C842B-2E86-C7F6-9DD8-A9185551FAE2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446A69D-BEDB-686E-645C-D2DCB7DF1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그림 7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BB2DC98-6934-835E-CDD1-8B9AFF698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47" y="3429000"/>
            <a:ext cx="5444037" cy="165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6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230C71-D31B-1909-20A4-4ECF4D7BF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CCA2538B-6D99-5C57-FB35-D51FB6540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공통 레이아웃 컨테이너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페이지 폭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/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정렬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1276169-7069-1C2F-EAE4-9F9F2ED94780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AC52B278-E753-311E-3C10-6A9FF6C7977C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style.css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61A59CA-1FFC-8F88-1245-2D8381F6804C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9B37A083-5C0F-5F73-56C7-939FFA2328F9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526B4D-9C0F-E7C6-81BD-262BBC2AF164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콘텐츠 폭을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900px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로 제한해 가독성 확보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margin: 0 auto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로 항상 중앙 정렬 유지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좌우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padding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으로 화면 가장자리 붙음 방지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AD512CE5-13A6-3FFE-CFBA-225ED1E918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68464DE7-DB05-130E-26FB-1C2B88F84D6E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1334A07-EB5A-2731-824F-EDA4C8253132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1B30CF4-5A73-ADAB-031B-A03053C67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그림 2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8613CD6-E33D-D10E-010D-9C66C3151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465" y="2857841"/>
            <a:ext cx="3686689" cy="274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519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FFCEB0-3273-B5E4-C48D-2902B71BC0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4968E3A9-845F-2862-08BC-221513D2E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Header(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상단 프로필 영역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스타일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DDDC53F-5C83-4027-5508-0A4DA71B1E97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91B27154-92C6-DCCF-0A6B-F1A8763F714A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style.css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6745696-4C8E-7DEB-3D33-363E827D15C1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20F9B99C-A5A1-548C-BF68-1E70079D4165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DB1D29-5A1C-DD68-FA3E-818978EA14C9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상단을 “정보 카드”처럼 보이게 하고 구분선으로 본문과 분리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타이틀은 크게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굵게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상세 정보는 작게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회색으로 위계를 명확히 함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이메일 링크는 파란색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+ hover underline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로 상호작용 피드백 제공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B6FDFB2A-E2F4-60BC-6FE7-814AFF190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4CAD3099-32BD-ED43-319A-770C0A157D6F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11E9C29-9093-CF28-39C4-D0E8FDA93B6E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CC300E0-FF1F-6ED1-19BE-349EE1491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3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B2009E5-99B8-06E1-90D6-929F4431B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702" y="2613976"/>
            <a:ext cx="2479193" cy="35085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EE2E460-6314-7BDC-E96A-9CE2032960BC}"/>
              </a:ext>
            </a:extLst>
          </p:cNvPr>
          <p:cNvSpPr/>
          <p:nvPr/>
        </p:nvSpPr>
        <p:spPr>
          <a:xfrm>
            <a:off x="7106476" y="2613976"/>
            <a:ext cx="3208694" cy="815024"/>
          </a:xfrm>
          <a:prstGeom prst="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457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95C34-9C7C-F2F5-E1AF-D5917E9D7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F2E1CB68-507C-81F3-3201-70299AE6B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네비게이션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(Sticky +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데스크톱 메뉴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스타일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76968E-12D5-30E7-EE58-BFF89BAA29FF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D4444ADE-5586-FEEE-7A3F-5696DD85B171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style.css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BAE9124-7226-3430-32F8-CA5E07303DEE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FBF035AA-A56A-D69E-2AA2-69C9A52C530E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50E66B1-558B-2EF0-3560-3D90E086E993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sticky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로 스크롤 중에도 메뉴가 상단에 남아 탐색성을 높임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flex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로 메뉴를 가로 정렬하고 간격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(gap)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으로 정돈된 느낌 구현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hover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에서 배경이 넓게 깔리는 효과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음수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margin)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로 인터랙션 표현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B47AD5C4-2430-DE15-3E88-9E03471798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1119951A-9402-FD2D-37C6-A8BD38F35382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FFA5178-ED4D-458C-6545-EFA54D2EC96A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5220725-194C-A9CF-C674-87016CBB1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그림 2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2BC4629-FB18-0209-60C4-F94937E1D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455" y="2742372"/>
            <a:ext cx="2125081" cy="3315291"/>
          </a:xfrm>
          <a:prstGeom prst="rect">
            <a:avLst/>
          </a:prstGeom>
        </p:spPr>
      </p:pic>
      <p:pic>
        <p:nvPicPr>
          <p:cNvPr id="7" name="그림 6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C3B9FE1-D2FF-E491-14E0-EE6E3E1BC2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5740" y="3293246"/>
            <a:ext cx="1981476" cy="235776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598DA0A-0A36-B9CE-BD69-63F9315DA152}"/>
              </a:ext>
            </a:extLst>
          </p:cNvPr>
          <p:cNvSpPr/>
          <p:nvPr/>
        </p:nvSpPr>
        <p:spPr>
          <a:xfrm flipV="1">
            <a:off x="7106476" y="3428999"/>
            <a:ext cx="3208694" cy="288234"/>
          </a:xfrm>
          <a:prstGeom prst="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822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9E5B11-D703-6E85-AC29-005431E00D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5B93055D-8FB8-0CFF-FA70-653155D25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메인 섹션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본문 공통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스타일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F41105B-7E4C-A4B4-EC9A-0155989306C3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8A9B8511-FA36-AC17-593F-487C7579A3D3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style.css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B75BA42-CEBA-30AB-E9F8-8D40EAC7330B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D2B9DD87-FD34-2901-2D1A-B40C09C24AA8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CD5BB9D-29BE-5ABF-7DB4-18F8BE9759D8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모든 섹션에 동일한 패딩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구분선을 적용해 문서 흐름을 만들었음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제목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본문 타이포 규칙을 통일해 섹션마다 일관된 읽기 경험 제공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마지막 문단만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margin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제거로 불필요한 아래 여백을 정리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4B280D71-A7A1-7F91-48FA-87947712C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DAF1366C-A2BC-EC10-189D-B758C75C0081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8F3DC46-B6F9-CE00-108A-47660C2049E1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3315688-E13E-E1D6-E9AF-F6BE9AD61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3" descr="텍스트, 스크린샷, 소프트웨어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92C759E-759B-DF64-BC6F-F8ECAAC4B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292" y="2613976"/>
            <a:ext cx="3156988" cy="3429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220CE0-C82B-C913-DDCD-C402B7138F07}"/>
              </a:ext>
            </a:extLst>
          </p:cNvPr>
          <p:cNvSpPr/>
          <p:nvPr/>
        </p:nvSpPr>
        <p:spPr>
          <a:xfrm flipV="1">
            <a:off x="7106476" y="3687416"/>
            <a:ext cx="3208694" cy="2558122"/>
          </a:xfrm>
          <a:prstGeom prst="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3828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0EEEB-B6F2-94A9-8620-A237E4CBB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679C4ECF-1CA3-2B1E-230E-6428ED754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반응형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(1024/768/360)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9C7993D-3615-7A5F-C9A0-9652936E37EE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42EF847A-4255-F56A-CF90-A89A70AFE016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style.css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38087F1-F7CF-5A02-6FD3-E33563959057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DC0FDE65-5F23-434A-E04F-F14B801A16DA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D1C026-E570-3C00-1AC3-537759464804}"/>
              </a:ext>
            </a:extLst>
          </p:cNvPr>
          <p:cNvSpPr txBox="1"/>
          <p:nvPr/>
        </p:nvSpPr>
        <p:spPr>
          <a:xfrm>
            <a:off x="376823" y="1494474"/>
            <a:ext cx="11025603" cy="614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화면 크기에 따라 여백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·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폰트 크기를 단계적으로 축소하며 레이아웃 밀도를 조절한다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768px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이하에서 네비게이션 구조를 변경해 가로 메뉴 → 햄버거 기반 슬라이드 메뉴로 전환한다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64C91DE1-98F2-37B8-A451-A058D13F20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357B7E19-5D2B-261E-FDD1-4822BD8CE970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726E534-9693-75B2-1B38-E2457E31CFB9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6C28CB4-A564-6B3D-89EA-F7D05F2FE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36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그림 2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4E7D382-D608-4A12-5BB5-233C65B7F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9818" y="2613976"/>
            <a:ext cx="2123740" cy="3429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그림 7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CE02FBB-C9EC-8304-7270-9BF5638AD9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2356" y="2542023"/>
            <a:ext cx="2910008" cy="384842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382FBA5-6EA4-95A5-9EE3-67E1D93E514D}"/>
              </a:ext>
            </a:extLst>
          </p:cNvPr>
          <p:cNvSpPr/>
          <p:nvPr/>
        </p:nvSpPr>
        <p:spPr>
          <a:xfrm flipV="1">
            <a:off x="9539817" y="3339548"/>
            <a:ext cx="2123739" cy="218661"/>
          </a:xfrm>
          <a:prstGeom prst="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731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4D02A-8675-E1B2-23AD-FE36B8FDF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199A98B5-7934-C46D-D951-120A53062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피드백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7393E6D-26EC-27D9-82B6-D751B264F616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66E78510-F004-B080-8CB7-50A4FC2CD3F3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ko-KR" altLang="en-US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소감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B6C3161-F8AE-0C09-30E3-AA797C4CD507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79E26819-C06B-4D29-1BA5-FF23092EFC51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D56A595-B983-EE55-29F8-01AF28993E16}"/>
              </a:ext>
            </a:extLst>
          </p:cNvPr>
          <p:cNvSpPr txBox="1"/>
          <p:nvPr/>
        </p:nvSpPr>
        <p:spPr>
          <a:xfrm>
            <a:off x="376823" y="2918079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시맨틱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HTML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구조를 먼저 설계하면 콘텐츠 흐름이 명확해지고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CSS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스타일링과 유지보수가 훨씬 수월해진다는 것을 배웠다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CSS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만으로도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checkbox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와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media query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조합해 모바일 네비게이션 같은 상태 기반 인터랙션을 구현할 수 있음을 이해했다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공통 클래스와 반복되는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UI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패턴을 정리하면 전체 디자인의 일관성과 확장성이 크게 향상된다는 점을 체감했다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DF6B1BA4-EC64-B928-C9BC-E1D981566E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575C88DC-877E-ED1C-2B47-90A8E7F678C8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42422A-ED9B-6457-6CE0-C154DE14FE6A}"/>
              </a:ext>
            </a:extLst>
          </p:cNvPr>
          <p:cNvSpPr txBox="1"/>
          <p:nvPr/>
        </p:nvSpPr>
        <p:spPr>
          <a:xfrm>
            <a:off x="376823" y="4575176"/>
            <a:ext cx="11025603" cy="614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JavaScript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없이 네비게이션 토글과 같은 동작을 구현하면서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CSS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선택자 관계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(~, :checked)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정확히 이해하는 데 어려움이 있었다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반응형 구간마다 패딩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폰트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레이아웃 균형을 맞추는 과정에서 시각적 기준을 잡기가 쉽지 않았다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21E481-E9B1-B1DD-B67D-E532181FF36F}"/>
              </a:ext>
            </a:extLst>
          </p:cNvPr>
          <p:cNvSpPr txBox="1"/>
          <p:nvPr/>
        </p:nvSpPr>
        <p:spPr>
          <a:xfrm>
            <a:off x="376823" y="2422223"/>
            <a:ext cx="11025603" cy="50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배운점</a:t>
            </a:r>
            <a:endParaRPr lang="en-US" altLang="ko-KR" sz="20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63EA14-66CA-5A63-12D4-51330100716D}"/>
              </a:ext>
            </a:extLst>
          </p:cNvPr>
          <p:cNvSpPr txBox="1"/>
          <p:nvPr/>
        </p:nvSpPr>
        <p:spPr>
          <a:xfrm>
            <a:off x="376823" y="4141692"/>
            <a:ext cx="11025603" cy="500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어려웠던 점</a:t>
            </a:r>
            <a:endParaRPr lang="en-US" altLang="ko-KR" sz="20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94892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E5EE86-2373-6185-5BEA-80F8D21CB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4CDD276-96B7-343F-AECC-2210A5FE67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5698" b="41952"/>
          <a:stretch>
            <a:fillRect/>
          </a:stretch>
        </p:blipFill>
        <p:spPr>
          <a:xfrm>
            <a:off x="-5093" y="-9728"/>
            <a:ext cx="3724072" cy="398090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FD53B85A-8F0F-5FC0-E023-B9979A04B4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5698" b="41952"/>
          <a:stretch>
            <a:fillRect/>
          </a:stretch>
        </p:blipFill>
        <p:spPr>
          <a:xfrm rot="10800000">
            <a:off x="8473020" y="2886823"/>
            <a:ext cx="3724072" cy="3980905"/>
          </a:xfrm>
          <a:prstGeom prst="rect">
            <a:avLst/>
          </a:prstGeom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A4B4DB49-282B-C816-8550-3FA6585346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8907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pPr>
              <a:lnSpc>
                <a:spcPct val="100000"/>
              </a:lnSpc>
            </a:pPr>
            <a:r>
              <a:rPr lang="ko-KR" altLang="en-US" sz="480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감사합니다</a:t>
            </a:r>
            <a:r>
              <a:rPr lang="en-US" altLang="ko-KR" sz="480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480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pic>
        <p:nvPicPr>
          <p:cNvPr id="8" name="그림 7" descr="폰트, 그래픽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CE40402-EBF9-4CDD-C5DD-BBBFA5F60E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56" y="6470012"/>
            <a:ext cx="797746" cy="251463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A6DF953-8F87-AA6F-F92A-C781E2429FA9}"/>
              </a:ext>
            </a:extLst>
          </p:cNvPr>
          <p:cNvCxnSpPr>
            <a:cxnSpLocks/>
          </p:cNvCxnSpPr>
          <p:nvPr/>
        </p:nvCxnSpPr>
        <p:spPr>
          <a:xfrm>
            <a:off x="1450700" y="3918528"/>
            <a:ext cx="92905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917BDE3-A7A1-7EC2-6DD3-4EB10E1D3260}"/>
              </a:ext>
            </a:extLst>
          </p:cNvPr>
          <p:cNvSpPr txBox="1"/>
          <p:nvPr/>
        </p:nvSpPr>
        <p:spPr>
          <a:xfrm>
            <a:off x="5025842" y="5068896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s-E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2021112463 </a:t>
            </a:r>
            <a:r>
              <a:rPr lang="ko-KR" altLang="en-US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  <a:endParaRPr lang="es-ES" altLang="ko-KR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1300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679417C4-318E-DA26-2EB9-0B76E788E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Contents</a:t>
            </a:r>
            <a:endParaRPr lang="ko-KR" altLang="en-US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AC7F37D-A192-4927-4AAE-E90FA9B86E59}"/>
              </a:ext>
            </a:extLst>
          </p:cNvPr>
          <p:cNvGrpSpPr/>
          <p:nvPr/>
        </p:nvGrpSpPr>
        <p:grpSpPr>
          <a:xfrm>
            <a:off x="4310514" y="1982827"/>
            <a:ext cx="3570972" cy="2892347"/>
            <a:chOff x="4648347" y="1957427"/>
            <a:chExt cx="3570972" cy="2892347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D32F940B-4916-4E8D-6D64-682BA8A7B547}"/>
                </a:ext>
              </a:extLst>
            </p:cNvPr>
            <p:cNvGrpSpPr/>
            <p:nvPr/>
          </p:nvGrpSpPr>
          <p:grpSpPr>
            <a:xfrm>
              <a:off x="5104401" y="1957427"/>
              <a:ext cx="2658865" cy="523220"/>
              <a:chOff x="3107998" y="1819564"/>
              <a:chExt cx="2658865" cy="523220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B89D9A5-8B26-1445-5BF9-47071DB3F4B1}"/>
                  </a:ext>
                </a:extLst>
              </p:cNvPr>
              <p:cNvSpPr txBox="1"/>
              <p:nvPr/>
            </p:nvSpPr>
            <p:spPr>
              <a:xfrm>
                <a:off x="3107998" y="1819564"/>
                <a:ext cx="62068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01.</a:t>
                </a:r>
                <a:endParaRPr lang="ko-KR" altLang="en-US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9668581-D858-2422-0B94-141F383FAF44}"/>
                  </a:ext>
                </a:extLst>
              </p:cNvPr>
              <p:cNvSpPr txBox="1"/>
              <p:nvPr/>
            </p:nvSpPr>
            <p:spPr>
              <a:xfrm>
                <a:off x="3749964" y="1819564"/>
                <a:ext cx="201689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Display </a:t>
                </a:r>
                <a:r>
                  <a:rPr lang="ko-KR" altLang="en-US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속성</a:t>
                </a:r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2ABC812-47EC-0050-4DF4-48B1E22CA401}"/>
                </a:ext>
              </a:extLst>
            </p:cNvPr>
            <p:cNvGrpSpPr/>
            <p:nvPr/>
          </p:nvGrpSpPr>
          <p:grpSpPr>
            <a:xfrm>
              <a:off x="4781396" y="2747136"/>
              <a:ext cx="3304874" cy="523220"/>
              <a:chOff x="3042276" y="1819564"/>
              <a:chExt cx="3304874" cy="523220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8B9EEC5-4A6D-4530-F74A-74A37113D7FE}"/>
                  </a:ext>
                </a:extLst>
              </p:cNvPr>
              <p:cNvSpPr txBox="1"/>
              <p:nvPr/>
            </p:nvSpPr>
            <p:spPr>
              <a:xfrm>
                <a:off x="3042276" y="1819564"/>
                <a:ext cx="68640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02.</a:t>
                </a:r>
                <a:endParaRPr lang="ko-KR" altLang="en-US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EB2586C-6CD4-16C4-7B93-6C0C707F7C8A}"/>
                  </a:ext>
                </a:extLst>
              </p:cNvPr>
              <p:cNvSpPr txBox="1"/>
              <p:nvPr/>
            </p:nvSpPr>
            <p:spPr>
              <a:xfrm>
                <a:off x="3749964" y="1819564"/>
                <a:ext cx="259718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HTML</a:t>
                </a:r>
                <a:r>
                  <a:rPr lang="ko-KR" altLang="en-US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의 </a:t>
                </a:r>
                <a:r>
                  <a:rPr lang="en-US" altLang="ko-KR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Layout</a:t>
                </a:r>
                <a:endParaRPr lang="ko-KR" altLang="en-US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endParaRP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63002B96-7F02-2847-2A8A-65AF71C2B8CE}"/>
                </a:ext>
              </a:extLst>
            </p:cNvPr>
            <p:cNvGrpSpPr/>
            <p:nvPr/>
          </p:nvGrpSpPr>
          <p:grpSpPr>
            <a:xfrm>
              <a:off x="4648347" y="3536845"/>
              <a:ext cx="3570972" cy="523220"/>
              <a:chOff x="3037467" y="1819564"/>
              <a:chExt cx="3570972" cy="523220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E57B36C-6050-8BB4-D404-7C269B1DC3B9}"/>
                  </a:ext>
                </a:extLst>
              </p:cNvPr>
              <p:cNvSpPr txBox="1"/>
              <p:nvPr/>
            </p:nvSpPr>
            <p:spPr>
              <a:xfrm>
                <a:off x="3037467" y="1819564"/>
                <a:ext cx="69121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03.</a:t>
                </a:r>
                <a:endParaRPr lang="ko-KR" altLang="en-US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D9141B0-06B8-78DE-4EE5-EC29B9E56CB8}"/>
                  </a:ext>
                </a:extLst>
              </p:cNvPr>
              <p:cNvSpPr txBox="1"/>
              <p:nvPr/>
            </p:nvSpPr>
            <p:spPr>
              <a:xfrm>
                <a:off x="3749964" y="1819564"/>
                <a:ext cx="285847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HTML</a:t>
                </a:r>
                <a:r>
                  <a:rPr lang="ko-KR" altLang="en-US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의 박스 모델</a:t>
                </a: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B4E68FDC-0BC1-8111-304B-85FFE02F4673}"/>
                </a:ext>
              </a:extLst>
            </p:cNvPr>
            <p:cNvGrpSpPr/>
            <p:nvPr/>
          </p:nvGrpSpPr>
          <p:grpSpPr>
            <a:xfrm>
              <a:off x="4696437" y="4326554"/>
              <a:ext cx="3474793" cy="523220"/>
              <a:chOff x="3040672" y="1819564"/>
              <a:chExt cx="3474793" cy="523220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1BDF6D62-29D8-2CC0-4AD7-253020D2F350}"/>
                  </a:ext>
                </a:extLst>
              </p:cNvPr>
              <p:cNvSpPr txBox="1"/>
              <p:nvPr/>
            </p:nvSpPr>
            <p:spPr>
              <a:xfrm>
                <a:off x="3040672" y="1819564"/>
                <a:ext cx="68800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04.</a:t>
                </a:r>
                <a:endParaRPr lang="ko-KR" altLang="en-US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32D980B4-59ED-2FB4-D14E-E174359CD6F7}"/>
                  </a:ext>
                </a:extLst>
              </p:cNvPr>
              <p:cNvSpPr txBox="1"/>
              <p:nvPr/>
            </p:nvSpPr>
            <p:spPr>
              <a:xfrm>
                <a:off x="3749964" y="1819564"/>
                <a:ext cx="27655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HTML</a:t>
                </a:r>
                <a:r>
                  <a:rPr lang="ko-KR" altLang="en-US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의 </a:t>
                </a:r>
                <a:r>
                  <a:rPr lang="en-US" altLang="ko-KR" sz="2800">
                    <a:latin typeface="Pretendard ExtraLight" panose="02000303000000020004" pitchFamily="50" charset="-127"/>
                    <a:ea typeface="Pretendard ExtraLight" panose="02000303000000020004" pitchFamily="50" charset="-127"/>
                    <a:cs typeface="Pretendard ExtraLight" panose="02000303000000020004" pitchFamily="50" charset="-127"/>
                  </a:rPr>
                  <a:t>id, class</a:t>
                </a:r>
                <a:endParaRPr lang="ko-KR" altLang="en-US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5912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D659A9-1FB7-E07B-4CE0-2B80903BC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A81088FC-0A4F-DA9B-0DCE-D9C543A8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문서 기본 구조 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(&lt;!DOCTYPE&gt; ~ &lt;head&gt;)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B0B8429-9F57-F107-2F42-17A75819908A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D9AB3E76-821C-E478-F038-212B86AA70EE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Index.html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1285DC23-141B-03F8-22BE-151A081974FF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54AAD51A-89BF-8EC0-64E2-2F961417A2E3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7EE1004-5A44-26EE-D673-8717DDA50093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HTML5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문서임을 선언하고 한국어 페이지로 설정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반응형 웹을 위한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viewport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메타 태그 포함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외부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CSS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파일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(styles.css)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을 연결해 스타일 분리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60031ABF-E8C2-1ACF-3FCC-7503A4E255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79475632-6D38-B027-09CE-E568C4E9E033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2308153-5B32-F964-BEF5-39D9259CE4AF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AEC71F6-D2B7-3F33-7D94-BE83FA7C3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그림 2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F7165FB-F730-D79F-D58B-F8EF4E6AD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21" y="3289852"/>
            <a:ext cx="5131626" cy="207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60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17DCC-15F5-8B9E-B3F0-9C6840D55C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D3EFBC90-00DF-F371-B439-FF4CA7B0E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Header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영역 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사이트 상단 정보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439563B-655A-F379-DA39-8468978ACAEB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AF484730-45BE-0B79-C174-29E5AF5292F6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Index.html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DB60693-340F-8DFB-DD85-35C27DA724F4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7EE161CC-4A25-E55F-F728-8CCACFAFBF2E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74697A-BC4B-D4CC-247F-19DBD0C97B25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페이지의 정체성을 나타내는 대표 영역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제목과 개인정보를 명확히 구분해 배치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container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로 가로 폭을 제한해 가독성 확보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3A78DDA6-129F-F832-30F4-2BB3A534E3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7F659FE-91A7-BDCE-D9CC-17FB95654141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6CC6A21-B580-6E8F-F8D4-7A6FF1B0F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3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84041DC-C58F-FEE3-9EBA-840BDA066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939" y="3313727"/>
            <a:ext cx="4988089" cy="231680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3CFC7FD-1A71-B77A-91C3-119CA629E1BE}"/>
              </a:ext>
            </a:extLst>
          </p:cNvPr>
          <p:cNvSpPr/>
          <p:nvPr/>
        </p:nvSpPr>
        <p:spPr>
          <a:xfrm>
            <a:off x="7106476" y="2857841"/>
            <a:ext cx="3208694" cy="571159"/>
          </a:xfrm>
          <a:prstGeom prst="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787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7F77-5B5A-696F-890D-EBEBBA3FF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9206A8FE-1E85-A1BC-F050-EC6307EE0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Navigation Bar (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네비게이션 메뉴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7BC488-1867-464A-C198-512957934FB0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A9ACD441-BC09-CA6D-F242-1EC9FD826613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Index.html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1057A6D-CA77-2181-AC31-F2F876019771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FECEEA6B-1133-B237-92C0-921B3298652E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C57C0B-2040-02C7-6A2E-37FC71AD40CB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페이지 내부 섹션으로 이동하는 메뉴 역할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checkbox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이용해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JavaScript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없이 모바일 메뉴 구현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sticky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속성과 결합해 스크롤 시 상단 고정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87FBA864-DB0F-A820-75A3-D08D56BE8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AE4D8E2C-C7D6-6145-6DED-1FFAE15D9E72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D966900-4F35-B64D-E1EF-0740CACF0B02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D913809-20A4-F44F-94EB-B8D307490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그림 2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0CA15F9-7859-42B2-8B72-FB6C97D53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92" y="3140766"/>
            <a:ext cx="5134003" cy="235344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F1E50F9-031C-1F3B-A86E-B129F904E980}"/>
              </a:ext>
            </a:extLst>
          </p:cNvPr>
          <p:cNvSpPr/>
          <p:nvPr/>
        </p:nvSpPr>
        <p:spPr>
          <a:xfrm>
            <a:off x="7106476" y="3429000"/>
            <a:ext cx="3208694" cy="318053"/>
          </a:xfrm>
          <a:prstGeom prst="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48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49E768-44E6-35D6-87DF-C5C8E53B4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5EBE46FA-06EE-61C3-4A2E-013319C57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Main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콘텐츠 영역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FEC08B-1A16-D5FE-BC1A-D87D5A1B17EB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BDF76CD9-9584-B140-9434-9D4742A1EA24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Index.html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78D173D7-9D48-3746-9A97-C9F00CB78D99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3DF1F04E-0AFD-6CCE-FEEC-EAED19CF2D76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ED2128F-D40A-EF24-3D27-BA16518A091F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페이지의 핵심 콘텐츠를 담는 영역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header, nav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와 구분되는 의미론적 태그 사용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접근성과 구조적 명확성을 동시에 확보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4C66D9FC-E0E4-7854-7E6A-8E122C717B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DCD7C429-8DB2-B6AE-843C-99AB553F317B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E04BECF-829E-C7A4-6DA3-ED5FF704E949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D51C25F-6C8E-9662-83F4-37986472D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3" descr="스크린샷, 텍스트, 폰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BC97742-33FE-BB17-DDE1-54D73BB31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437" y="3782406"/>
            <a:ext cx="2856697" cy="93267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FE0CD11-B879-A20F-7C85-A047622D81FE}"/>
              </a:ext>
            </a:extLst>
          </p:cNvPr>
          <p:cNvSpPr/>
          <p:nvPr/>
        </p:nvSpPr>
        <p:spPr>
          <a:xfrm>
            <a:off x="7106476" y="3429000"/>
            <a:ext cx="3208694" cy="2816540"/>
          </a:xfrm>
          <a:prstGeom prst="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64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EA11A0-6117-7508-E77D-478C0D2A6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C231D338-7B16-FEAE-09D8-B2C7855DC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About Me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섹션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C9FD49F-5A76-B21D-5D61-A20CF2D5F899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4D169CD9-6917-E648-F3EB-7B5C45A783F2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Index.html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B0396A3-E751-3F48-CA74-1A1DE444644F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D4B975C5-8176-3477-689D-999D7AD4C988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EBBAAD-3BE6-14F3-4979-7A525AC5857C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자기소개를 담당하는 첫 번째 콘텐츠 섹션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제목과 내용을 명확히 분리해 가독성 강화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id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통해 네비게이션 앵커 이동과 연결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A126AE63-67B1-F170-55F3-6E22DAD76D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607E691F-D609-0520-C326-D9DA5BD9ACA4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E04C49B-6223-86B4-8B32-751E295CCA07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78977F2-2766-977D-AE73-FD23D5D3E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그림 2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7D7E33B-9FFF-D8C9-D4CE-C30D6A2DA9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381" y="3464371"/>
            <a:ext cx="4188266" cy="220407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2B0A6E7-8CC4-BC49-F61F-4FA430BA5E9B}"/>
              </a:ext>
            </a:extLst>
          </p:cNvPr>
          <p:cNvSpPr/>
          <p:nvPr/>
        </p:nvSpPr>
        <p:spPr>
          <a:xfrm>
            <a:off x="7106476" y="3687416"/>
            <a:ext cx="3208694" cy="924341"/>
          </a:xfrm>
          <a:prstGeom prst="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265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35D1FB-3CF5-815D-4F2E-F74B6ED06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FBBC4D1D-0072-64A3-DA30-CA66D8454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Experience Overview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섹션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627DFDA-E93B-AB99-B7D1-E9F818E717EC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7002EA1E-1365-B5B4-2900-C85F57CCB03E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Index.html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68BE317-5DB3-D2CA-6390-EC5C6EA2762C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4FD5B4F9-0915-F387-C34F-AB4E8054606E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58DAB5D-9CE2-2A88-FE46-6966F0C33054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경험 정보를 목록 형태로 정리한 섹션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ul/li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구조로 반복 데이터 표현에 적합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CSS hover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효과로 행 단위 강조 가능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EC3B08B0-3A70-9A83-D46B-94777FDC61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87B70CE4-2719-0210-CF51-BF744948F9F3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7B87B2E1-FD7A-126A-991E-562BCA5D9FB1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39AB3AE-8BB1-5355-8F68-771376150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3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61DD4FF-F426-F018-F6F0-AFEAB103E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454" y="3250875"/>
            <a:ext cx="4282084" cy="235776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FD46CE0-5A6A-B94A-935C-8AE94AA57F27}"/>
              </a:ext>
            </a:extLst>
          </p:cNvPr>
          <p:cNvSpPr/>
          <p:nvPr/>
        </p:nvSpPr>
        <p:spPr>
          <a:xfrm>
            <a:off x="7106476" y="4566409"/>
            <a:ext cx="3208694" cy="1158530"/>
          </a:xfrm>
          <a:prstGeom prst="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827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26F45E-556B-EB88-9749-D9837514B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F06704E8-F99C-C8FA-BAAE-5906224AB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Education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섹션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9897EE4-7B9D-DDA6-7CEF-029026BDD7C8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EAAF28BA-9F02-BD46-CAA8-31992571C75D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Index.html</a:t>
            </a:r>
            <a:endParaRPr lang="ko-KR" altLang="en-US" sz="160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91CF07C-392D-F2C6-0A5A-5A79C53F22E1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83F2B6A7-1FFC-39F4-3BD3-CFF261395550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C519DB9-C47A-3190-CE14-8894AA15C735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학력 정보를 간결하게 전달하는 영역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불필요한 요소 없이 텍스트 중심 구성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전체 페이지 흐름의 마무리 역할</a:t>
            </a:r>
            <a:endParaRPr lang="en-US" altLang="ko-KR"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9A846B62-86EB-6923-3C74-D0ACB815C6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D490F380-761F-4C32-C19C-5CD133842BE8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51931F7-84C2-88FF-1B91-E3185E3DEB8C}"/>
              </a:ext>
            </a:extLst>
          </p:cNvPr>
          <p:cNvCxnSpPr/>
          <p:nvPr/>
        </p:nvCxnSpPr>
        <p:spPr>
          <a:xfrm>
            <a:off x="5889624" y="2742372"/>
            <a:ext cx="0" cy="36480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, 문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2206F17-49BE-78AA-16AD-911007455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476" y="2613976"/>
            <a:ext cx="3208711" cy="3631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그림 2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B62EC9A-73AD-3340-A28B-CF04209B8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97" y="3578087"/>
            <a:ext cx="5027232" cy="164662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226A242-B098-1628-0E1E-45552CCDD463}"/>
              </a:ext>
            </a:extLst>
          </p:cNvPr>
          <p:cNvSpPr/>
          <p:nvPr/>
        </p:nvSpPr>
        <p:spPr>
          <a:xfrm>
            <a:off x="7106476" y="5744817"/>
            <a:ext cx="3208694" cy="500723"/>
          </a:xfrm>
          <a:prstGeom prst="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685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3175</TotalTime>
  <Words>566</Words>
  <Application>Microsoft Office PowerPoint</Application>
  <PresentationFormat>와이드스크린</PresentationFormat>
  <Paragraphs>100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Pretendard Black</vt:lpstr>
      <vt:lpstr>Pretendard Medium</vt:lpstr>
      <vt:lpstr>Pretendard ExtraLight</vt:lpstr>
      <vt:lpstr>Arial</vt:lpstr>
      <vt:lpstr>Noto Sans KR SemiBold</vt:lpstr>
      <vt:lpstr>Pretendard SemiBold</vt:lpstr>
      <vt:lpstr>맑은 고딕</vt:lpstr>
      <vt:lpstr>Pretendard Light</vt:lpstr>
      <vt:lpstr>Pretendard Variable Medium</vt:lpstr>
      <vt:lpstr>Office 테마</vt:lpstr>
      <vt:lpstr>1차 발표</vt:lpstr>
      <vt:lpstr>Contents</vt:lpstr>
      <vt:lpstr>문서 기본 구조 (&lt;!DOCTYPE&gt; ~ &lt;head&gt;)</vt:lpstr>
      <vt:lpstr>Header 영역 (사이트 상단 정보)</vt:lpstr>
      <vt:lpstr>Navigation Bar (네비게이션 메뉴)</vt:lpstr>
      <vt:lpstr>Main 콘텐츠 영역</vt:lpstr>
      <vt:lpstr>About Me 섹션</vt:lpstr>
      <vt:lpstr>Experience Overview 섹션</vt:lpstr>
      <vt:lpstr>Education 섹션</vt:lpstr>
      <vt:lpstr>Reset &amp; Base 설정</vt:lpstr>
      <vt:lpstr>공통 레이아웃 컨테이너(페이지 폭/정렬)</vt:lpstr>
      <vt:lpstr>Header(상단 프로필 영역) 스타일</vt:lpstr>
      <vt:lpstr>네비게이션(Sticky + 데스크톱 메뉴) 스타일</vt:lpstr>
      <vt:lpstr>메인 섹션(본문 공통) 스타일</vt:lpstr>
      <vt:lpstr>반응형(1024/768/360)</vt:lpstr>
      <vt:lpstr>피드백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성원 안</dc:creator>
  <cp:lastModifiedBy>성원 안</cp:lastModifiedBy>
  <cp:revision>2372</cp:revision>
  <cp:lastPrinted>2025-11-14T09:43:25Z</cp:lastPrinted>
  <dcterms:created xsi:type="dcterms:W3CDTF">2025-09-30T05:29:24Z</dcterms:created>
  <dcterms:modified xsi:type="dcterms:W3CDTF">2026-01-11T04:33:32Z</dcterms:modified>
</cp:coreProperties>
</file>

<file path=docProps/thumbnail.jpeg>
</file>